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 id="258" r:id="rId5"/>
    <p:sldId id="259" r:id="rId6"/>
    <p:sldId id="265" r:id="rId7"/>
    <p:sldId id="260"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351D87-FE5F-4AE2-8EC7-E3E49C46E9AB}"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en-US"/>
        </a:p>
      </dgm:t>
    </dgm:pt>
    <dgm:pt modelId="{C45F09A3-85B3-4A3A-92FC-4CDB195415E8}">
      <dgm:prSet/>
      <dgm:spPr/>
      <dgm:t>
        <a:bodyPr/>
        <a:lstStyle/>
        <a:p>
          <a:pPr rtl="0"/>
          <a:r>
            <a:rPr lang="en-US" i="1" dirty="0" smtClean="0"/>
            <a:t>In a circuit, logic gates will make decisions based on a combination of digital signals coming from its inputs. Most logic gates have two inputs and one output. Logic gates are based on Boolean algebra. At any given moment, every terminal is in one of the two </a:t>
          </a:r>
          <a:r>
            <a:rPr lang="en-US" i="1" u="sng" dirty="0" smtClean="0"/>
            <a:t>binary</a:t>
          </a:r>
          <a:r>
            <a:rPr lang="en-US" i="1" dirty="0" smtClean="0"/>
            <a:t> conditions, false or true. False represents 0, and true represents 1. Depending on the type of logic gate being used and the combination of inputs, the binary output will differ. A logic gate can be thought of like a light switch, wherein one position the output is off -- 0, and in another, it is on -- 1. Logic gates are commonly used in integrated circuits (IC).</a:t>
          </a:r>
          <a:endParaRPr lang="en-US" i="1" dirty="0"/>
        </a:p>
      </dgm:t>
    </dgm:pt>
    <dgm:pt modelId="{0D26ED1E-CD50-4022-A4EB-43E44DC9B0F4}" type="parTrans" cxnId="{245754BD-9312-491D-AD4A-2EE0D12C683A}">
      <dgm:prSet/>
      <dgm:spPr/>
      <dgm:t>
        <a:bodyPr/>
        <a:lstStyle/>
        <a:p>
          <a:endParaRPr lang="en-US"/>
        </a:p>
      </dgm:t>
    </dgm:pt>
    <dgm:pt modelId="{DE16BA0E-28D7-4F8A-B32D-66AAE7316201}" type="sibTrans" cxnId="{245754BD-9312-491D-AD4A-2EE0D12C683A}">
      <dgm:prSet/>
      <dgm:spPr/>
      <dgm:t>
        <a:bodyPr/>
        <a:lstStyle/>
        <a:p>
          <a:endParaRPr lang="en-US"/>
        </a:p>
      </dgm:t>
    </dgm:pt>
    <dgm:pt modelId="{E84EE8EA-162F-4422-B74F-71C658A8FDA3}" type="pres">
      <dgm:prSet presAssocID="{0C351D87-FE5F-4AE2-8EC7-E3E49C46E9AB}" presName="Name0" presStyleCnt="0">
        <dgm:presLayoutVars>
          <dgm:dir/>
          <dgm:animLvl val="lvl"/>
          <dgm:resizeHandles val="exact"/>
        </dgm:presLayoutVars>
      </dgm:prSet>
      <dgm:spPr/>
    </dgm:pt>
    <dgm:pt modelId="{43B3BFAC-4760-4E8C-9155-B2E8A11809F6}" type="pres">
      <dgm:prSet presAssocID="{C45F09A3-85B3-4A3A-92FC-4CDB195415E8}" presName="composite" presStyleCnt="0"/>
      <dgm:spPr/>
    </dgm:pt>
    <dgm:pt modelId="{517A953B-378E-42CA-A086-FC0FAF3CCBC8}" type="pres">
      <dgm:prSet presAssocID="{C45F09A3-85B3-4A3A-92FC-4CDB195415E8}" presName="parTx" presStyleLbl="alignNode1" presStyleIdx="0" presStyleCnt="1">
        <dgm:presLayoutVars>
          <dgm:chMax val="0"/>
          <dgm:chPref val="0"/>
          <dgm:bulletEnabled val="1"/>
        </dgm:presLayoutVars>
      </dgm:prSet>
      <dgm:spPr/>
    </dgm:pt>
    <dgm:pt modelId="{5620349C-DAB5-48E8-B96B-717BE1F306F9}" type="pres">
      <dgm:prSet presAssocID="{C45F09A3-85B3-4A3A-92FC-4CDB195415E8}" presName="desTx" presStyleLbl="alignAccFollowNode1" presStyleIdx="0" presStyleCnt="1">
        <dgm:presLayoutVars>
          <dgm:bulletEnabled val="1"/>
        </dgm:presLayoutVars>
      </dgm:prSet>
      <dgm:spPr/>
    </dgm:pt>
  </dgm:ptLst>
  <dgm:cxnLst>
    <dgm:cxn modelId="{245754BD-9312-491D-AD4A-2EE0D12C683A}" srcId="{0C351D87-FE5F-4AE2-8EC7-E3E49C46E9AB}" destId="{C45F09A3-85B3-4A3A-92FC-4CDB195415E8}" srcOrd="0" destOrd="0" parTransId="{0D26ED1E-CD50-4022-A4EB-43E44DC9B0F4}" sibTransId="{DE16BA0E-28D7-4F8A-B32D-66AAE7316201}"/>
    <dgm:cxn modelId="{F18134EE-A70D-4E62-937C-EC2A7AE4E0A4}" type="presOf" srcId="{0C351D87-FE5F-4AE2-8EC7-E3E49C46E9AB}" destId="{E84EE8EA-162F-4422-B74F-71C658A8FDA3}" srcOrd="0" destOrd="0" presId="urn:microsoft.com/office/officeart/2005/8/layout/hList1"/>
    <dgm:cxn modelId="{57F977C3-B513-4C5D-B14B-97E46DA4D70A}" type="presOf" srcId="{C45F09A3-85B3-4A3A-92FC-4CDB195415E8}" destId="{517A953B-378E-42CA-A086-FC0FAF3CCBC8}" srcOrd="0" destOrd="0" presId="urn:microsoft.com/office/officeart/2005/8/layout/hList1"/>
    <dgm:cxn modelId="{1282C603-1620-4F6A-8A61-9EFF10C0F4E5}" type="presParOf" srcId="{E84EE8EA-162F-4422-B74F-71C658A8FDA3}" destId="{43B3BFAC-4760-4E8C-9155-B2E8A11809F6}" srcOrd="0" destOrd="0" presId="urn:microsoft.com/office/officeart/2005/8/layout/hList1"/>
    <dgm:cxn modelId="{FE65D0DE-52B7-483B-97B7-57B8FA929B9C}" type="presParOf" srcId="{43B3BFAC-4760-4E8C-9155-B2E8A11809F6}" destId="{517A953B-378E-42CA-A086-FC0FAF3CCBC8}" srcOrd="0" destOrd="0" presId="urn:microsoft.com/office/officeart/2005/8/layout/hList1"/>
    <dgm:cxn modelId="{3C370F41-DC80-427B-8B3B-F3968B12833C}" type="presParOf" srcId="{43B3BFAC-4760-4E8C-9155-B2E8A11809F6}" destId="{5620349C-DAB5-48E8-B96B-717BE1F306F9}" srcOrd="1" destOrd="0" presId="urn:microsoft.com/office/officeart/2005/8/layout/hList1"/>
  </dgm:cxnLst>
  <dgm:bg/>
  <dgm:whole/>
</dgm:dataModel>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6E393E-6506-4D2F-ABDB-049B1260CEC2}"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6E393E-6506-4D2F-ABDB-049B1260CEC2}"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6E393E-6506-4D2F-ABDB-049B1260CEC2}"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6E393E-6506-4D2F-ABDB-049B1260CEC2}"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6E393E-6506-4D2F-ABDB-049B1260CEC2}"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6E393E-6506-4D2F-ABDB-049B1260CEC2}"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E393E-6506-4D2F-ABDB-049B1260CEC2}"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E393E-6506-4D2F-ABDB-049B1260CEC2}"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E393E-6506-4D2F-ABDB-049B1260CEC2}"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6E393E-6506-4D2F-ABDB-049B1260CEC2}"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6E393E-6506-4D2F-ABDB-049B1260CEC2}"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21849-6630-4BAC-B44B-54695842426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E393E-6506-4D2F-ABDB-049B1260CEC2}" type="datetimeFigureOut">
              <a:rPr lang="en-US" smtClean="0"/>
              <a:pPr/>
              <a:t>7/25/2022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221849-6630-4BAC-B44B-54695842426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DIGITAL ELECTRONICS</a:t>
            </a:r>
            <a:endParaRPr lang="en-US" dirty="0"/>
          </a:p>
        </p:txBody>
      </p:sp>
      <p:sp>
        <p:nvSpPr>
          <p:cNvPr id="3" name="Subtitle 2"/>
          <p:cNvSpPr>
            <a:spLocks noGrp="1"/>
          </p:cNvSpPr>
          <p:nvPr>
            <p:ph type="subTitle" idx="1"/>
          </p:nvPr>
        </p:nvSpPr>
        <p:spPr/>
        <p:txBody>
          <a:bodyPr/>
          <a:lstStyle/>
          <a:p>
            <a:r>
              <a:rPr lang="en-US" dirty="0" smtClean="0"/>
              <a:t>  </a:t>
            </a:r>
          </a:p>
          <a:p>
            <a:r>
              <a:rPr lang="en-US" dirty="0" smtClean="0"/>
              <a:t>LOGICAL GATES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00240"/>
            <a:ext cx="9144000" cy="2677656"/>
          </a:xfrm>
          <a:prstGeom prst="rect">
            <a:avLst/>
          </a:prstGeom>
        </p:spPr>
        <p:txBody>
          <a:bodyPr wrap="square">
            <a:spAutoFit/>
          </a:bodyPr>
          <a:lstStyle/>
          <a:p>
            <a:r>
              <a:rPr lang="en-US" sz="2800" dirty="0" smtClean="0"/>
              <a:t>A logic gate is a device that acts as a building block for digital circuits. They perform basic logical functions that are fundamental to digital circuits. Most electronic devices we use today will have some form of logic gates in them. For example, logic gates can be used in technologies such as </a:t>
            </a:r>
            <a:r>
              <a:rPr lang="en-US" sz="2800" dirty="0" smtClean="0"/>
              <a:t>smart phones</a:t>
            </a:r>
            <a:r>
              <a:rPr lang="en-US" sz="2800" dirty="0" smtClean="0"/>
              <a:t>, tablets or </a:t>
            </a:r>
            <a:r>
              <a:rPr lang="en-US" sz="2800" u="sng" dirty="0" smtClean="0"/>
              <a:t>within memory devices</a:t>
            </a:r>
            <a:r>
              <a:rPr lang="en-US" sz="2800" dirty="0" smtClean="0"/>
              <a:t>.</a:t>
            </a:r>
            <a:endParaRPr lang="en-US" sz="2800" dirty="0" smtClean="0"/>
          </a:p>
        </p:txBody>
      </p:sp>
      <p:sp>
        <p:nvSpPr>
          <p:cNvPr id="3" name="Rectangle 2"/>
          <p:cNvSpPr/>
          <p:nvPr/>
        </p:nvSpPr>
        <p:spPr>
          <a:xfrm>
            <a:off x="2000232" y="785794"/>
            <a:ext cx="4971361" cy="646331"/>
          </a:xfrm>
          <a:prstGeom prst="rect">
            <a:avLst/>
          </a:prstGeom>
        </p:spPr>
        <p:txBody>
          <a:bodyPr wrap="none">
            <a:spAutoFit/>
          </a:bodyPr>
          <a:lstStyle/>
          <a:p>
            <a:r>
              <a:rPr lang="en-US" sz="3600" b="1" u="sng" dirty="0" smtClean="0">
                <a:effectLst>
                  <a:outerShdw blurRad="38100" dist="38100" dir="2700000" algn="tl">
                    <a:srgbClr val="000000">
                      <a:alpha val="43137"/>
                    </a:srgbClr>
                  </a:outerShdw>
                </a:effectLst>
              </a:rPr>
              <a:t>WHAT IS LOGICAL </a:t>
            </a:r>
            <a:r>
              <a:rPr lang="en-US" sz="3600" b="1" u="sng" dirty="0" smtClean="0">
                <a:effectLst>
                  <a:outerShdw blurRad="38100" dist="38100" dir="2700000" algn="tl">
                    <a:srgbClr val="000000">
                      <a:alpha val="43137"/>
                    </a:srgbClr>
                  </a:outerShdw>
                </a:effectLst>
              </a:rPr>
              <a:t>GATES </a:t>
            </a:r>
            <a:endParaRPr lang="en-US" sz="3600" b="1" u="sng" dirty="0">
              <a:effectLst>
                <a:outerShdw blurRad="38100" dist="38100" dir="2700000" algn="tl">
                  <a:srgbClr val="000000">
                    <a:alpha val="43137"/>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0" y="1785926"/>
          <a:ext cx="9144000" cy="3785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The 14 Best Free Note Taking Apps to Use in 2022 | ClickUp"/>
          <p:cNvPicPr>
            <a:picLocks noChangeAspect="1" noChangeArrowheads="1"/>
          </p:cNvPicPr>
          <p:nvPr/>
        </p:nvPicPr>
        <p:blipFill>
          <a:blip r:embed="rId6"/>
          <a:srcRect/>
          <a:stretch>
            <a:fillRect/>
          </a:stretch>
        </p:blipFill>
        <p:spPr bwMode="auto">
          <a:xfrm>
            <a:off x="0" y="0"/>
            <a:ext cx="2417716" cy="181328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LOGICAL GATES</a:t>
            </a:r>
            <a:r>
              <a:rPr lang="en-US" dirty="0" smtClean="0"/>
              <a:t> </a:t>
            </a:r>
            <a:endParaRPr lang="en-US" dirty="0"/>
          </a:p>
        </p:txBody>
      </p:sp>
      <p:pic>
        <p:nvPicPr>
          <p:cNvPr id="1026" name="Picture 2" descr="LOGIC GATES - 7 Types, Universal Gates, IC number"/>
          <p:cNvPicPr>
            <a:picLocks noChangeAspect="1" noChangeArrowheads="1"/>
          </p:cNvPicPr>
          <p:nvPr/>
        </p:nvPicPr>
        <p:blipFill>
          <a:blip r:embed="rId2"/>
          <a:srcRect/>
          <a:stretch>
            <a:fillRect/>
          </a:stretch>
        </p:blipFill>
        <p:spPr bwMode="auto">
          <a:xfrm>
            <a:off x="0" y="1214422"/>
            <a:ext cx="9144000" cy="564357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28604"/>
            <a:ext cx="9144000" cy="4154984"/>
          </a:xfrm>
          <a:prstGeom prst="rect">
            <a:avLst/>
          </a:prstGeom>
        </p:spPr>
        <p:txBody>
          <a:bodyPr wrap="square">
            <a:spAutoFit/>
          </a:bodyPr>
          <a:lstStyle/>
          <a:p>
            <a:r>
              <a:rPr lang="en-US" sz="3600" b="1" dirty="0" smtClean="0"/>
              <a:t>              COMPOSITION OF LOGIC GATES</a:t>
            </a:r>
          </a:p>
          <a:p>
            <a:endParaRPr lang="en-US" sz="3600" b="1" dirty="0"/>
          </a:p>
          <a:p>
            <a:r>
              <a:rPr lang="en-US" sz="3200" dirty="0"/>
              <a:t>High or low binary conditions are represented by different voltage levels. The logic state of a terminal can, and generally does, often change as the circuit processes data. In most logic gates, the low state is approximately zero volts (0 V), while the high state is approximately five volts positive (+5 V</a:t>
            </a:r>
            <a:r>
              <a:rPr lang="en-US" sz="3200" dirty="0" smtClean="0"/>
              <a:t>).</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00240"/>
            <a:ext cx="9144000" cy="3170099"/>
          </a:xfrm>
          <a:prstGeom prst="rect">
            <a:avLst/>
          </a:prstGeom>
        </p:spPr>
        <p:txBody>
          <a:bodyPr wrap="square">
            <a:spAutoFit/>
          </a:bodyPr>
          <a:lstStyle/>
          <a:p>
            <a:r>
              <a:rPr lang="en-US" sz="2000" dirty="0" smtClean="0"/>
              <a:t>Logic gates can be made of </a:t>
            </a:r>
            <a:r>
              <a:rPr lang="en-US" sz="2000" u="sng" dirty="0" smtClean="0"/>
              <a:t>resistors</a:t>
            </a:r>
            <a:r>
              <a:rPr lang="en-US" sz="2000" dirty="0" smtClean="0"/>
              <a:t> and transistors or diodes. A resistor can commonly be used as a pull-up or pull-down resistor. Pull-up and pull-down resistors are used when there are any unused logic gate inputs to connect to a logic level 1 or 0. This prevents any false switching of the gate. Pull-up resistors are connected to Vcc (+5V), and pull-down resistors are connected to ground (0 V).</a:t>
            </a:r>
          </a:p>
          <a:p>
            <a:r>
              <a:rPr lang="en-US" sz="2000" dirty="0" smtClean="0"/>
              <a:t>Commonly used logic gates are </a:t>
            </a:r>
            <a:r>
              <a:rPr lang="en-US" sz="2000" u="sng" dirty="0" smtClean="0"/>
              <a:t>TTL </a:t>
            </a:r>
            <a:r>
              <a:rPr lang="en-US" sz="2000" dirty="0" smtClean="0"/>
              <a:t>and </a:t>
            </a:r>
            <a:r>
              <a:rPr lang="en-US" sz="2000" u="sng" dirty="0" smtClean="0"/>
              <a:t>CMOS</a:t>
            </a:r>
            <a:r>
              <a:rPr lang="en-US" sz="2000" dirty="0" smtClean="0"/>
              <a:t>. TTL, or Transistor-Transistor Logic, ICs will use NPN and PNP type Bipolar Junction </a:t>
            </a:r>
            <a:r>
              <a:rPr lang="en-US" sz="2000" u="sng" dirty="0" smtClean="0"/>
              <a:t>Transistors</a:t>
            </a:r>
            <a:r>
              <a:rPr lang="en-US" sz="2000" dirty="0" smtClean="0"/>
              <a:t>. CMOS, or Complementary Metal-Oxide-Silicon, ICs are constructed from MOSFET or JFET type </a:t>
            </a:r>
            <a:r>
              <a:rPr lang="en-US" sz="2000" u="sng" dirty="0" smtClean="0"/>
              <a:t>Field Effect Transistors</a:t>
            </a:r>
            <a:r>
              <a:rPr lang="en-US" sz="2000" dirty="0" smtClean="0"/>
              <a:t>. TTL IC's may commonly be labeled as the 7400 series of chips, while CMOS ICs may often be marked as a 4000 series of chips.</a:t>
            </a:r>
            <a:endParaRPr lang="en-US" sz="2000" dirty="0"/>
          </a:p>
        </p:txBody>
      </p:sp>
      <p:sp>
        <p:nvSpPr>
          <p:cNvPr id="3" name="Rectangle 2"/>
          <p:cNvSpPr/>
          <p:nvPr/>
        </p:nvSpPr>
        <p:spPr>
          <a:xfrm>
            <a:off x="0" y="1214422"/>
            <a:ext cx="3421129" cy="830997"/>
          </a:xfrm>
          <a:prstGeom prst="rect">
            <a:avLst/>
          </a:prstGeom>
        </p:spPr>
        <p:txBody>
          <a:bodyPr wrap="none">
            <a:spAutoFit/>
          </a:bodyPr>
          <a:lstStyle/>
          <a:p>
            <a:r>
              <a:rPr lang="en-US" sz="4800" b="1" dirty="0" smtClean="0"/>
              <a:t>Composition</a:t>
            </a:r>
            <a:endParaRPr lang="en-US" sz="4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42918"/>
            <a:ext cx="8786842" cy="3970318"/>
          </a:xfrm>
          <a:prstGeom prst="rect">
            <a:avLst/>
          </a:prstGeom>
        </p:spPr>
        <p:txBody>
          <a:bodyPr wrap="square">
            <a:spAutoFit/>
          </a:bodyPr>
          <a:lstStyle/>
          <a:p>
            <a:pPr algn="ctr"/>
            <a:r>
              <a:rPr lang="en-US" sz="5400" b="1" dirty="0"/>
              <a:t>Basic logic </a:t>
            </a:r>
            <a:r>
              <a:rPr lang="en-US" sz="5400" b="1" dirty="0" smtClean="0"/>
              <a:t>gates</a:t>
            </a:r>
          </a:p>
          <a:p>
            <a:pPr algn="ctr"/>
            <a:endParaRPr lang="en-US" sz="5400" b="1" dirty="0"/>
          </a:p>
          <a:p>
            <a:pPr algn="ctr"/>
            <a:r>
              <a:rPr lang="en-US" sz="3600" dirty="0" smtClean="0"/>
              <a:t>Th</a:t>
            </a:r>
            <a:r>
              <a:rPr lang="en-US" sz="3600" dirty="0" smtClean="0"/>
              <a:t>e</a:t>
            </a:r>
            <a:r>
              <a:rPr lang="en-US" sz="3600" dirty="0" smtClean="0"/>
              <a:t>re </a:t>
            </a:r>
            <a:r>
              <a:rPr lang="en-US" sz="3600" dirty="0"/>
              <a:t>seven basic logic gates: AND, OR, XOR, NOT, NAND, NOR, and XNOR</a:t>
            </a:r>
            <a:r>
              <a:rPr lang="en-US" sz="3600" dirty="0" smtClean="0"/>
              <a:t>.</a:t>
            </a:r>
          </a:p>
          <a:p>
            <a:pPr algn="ctr"/>
            <a:endParaRPr lang="en-US" sz="3600" dirty="0"/>
          </a:p>
          <a:p>
            <a:pPr algn="ctr"/>
            <a:r>
              <a:rPr lang="en-US" sz="3600" u="sng" dirty="0">
                <a:solidFill>
                  <a:schemeClr val="accent2"/>
                </a:solidFill>
              </a:rPr>
              <a:t>AND</a:t>
            </a:r>
            <a:r>
              <a:rPr lang="en-US" sz="3600" dirty="0">
                <a:solidFill>
                  <a:schemeClr val="accent2"/>
                </a:solidFill>
              </a:rPr>
              <a:t> | </a:t>
            </a:r>
            <a:r>
              <a:rPr lang="en-US" sz="3600" u="sng" dirty="0">
                <a:solidFill>
                  <a:schemeClr val="accent2"/>
                </a:solidFill>
              </a:rPr>
              <a:t>OR</a:t>
            </a:r>
            <a:r>
              <a:rPr lang="en-US" sz="3600" dirty="0">
                <a:solidFill>
                  <a:schemeClr val="accent2"/>
                </a:solidFill>
              </a:rPr>
              <a:t> | </a:t>
            </a:r>
            <a:r>
              <a:rPr lang="en-US" sz="3600" u="sng" dirty="0" smtClean="0">
                <a:solidFill>
                  <a:schemeClr val="accent2"/>
                </a:solidFill>
              </a:rPr>
              <a:t>XOR</a:t>
            </a:r>
            <a:r>
              <a:rPr lang="en-US" sz="3600" dirty="0">
                <a:solidFill>
                  <a:schemeClr val="accent2"/>
                </a:solidFill>
              </a:rPr>
              <a:t> | </a:t>
            </a:r>
            <a:r>
              <a:rPr lang="en-US" sz="3600" u="sng" dirty="0" smtClean="0">
                <a:solidFill>
                  <a:schemeClr val="accent2"/>
                </a:solidFill>
              </a:rPr>
              <a:t>NOT</a:t>
            </a:r>
            <a:r>
              <a:rPr lang="en-US" sz="3600" u="sng" dirty="0">
                <a:solidFill>
                  <a:schemeClr val="accent2"/>
                </a:solidFill>
              </a:rPr>
              <a:t> </a:t>
            </a:r>
            <a:r>
              <a:rPr lang="en-US" sz="3600" dirty="0" smtClean="0">
                <a:solidFill>
                  <a:schemeClr val="accent2"/>
                </a:solidFill>
              </a:rPr>
              <a:t>|</a:t>
            </a:r>
            <a:r>
              <a:rPr lang="en-US" sz="3600" dirty="0">
                <a:solidFill>
                  <a:schemeClr val="accent2"/>
                </a:solidFill>
              </a:rPr>
              <a:t> </a:t>
            </a:r>
            <a:r>
              <a:rPr lang="en-US" sz="3600" u="sng" dirty="0">
                <a:solidFill>
                  <a:schemeClr val="accent2"/>
                </a:solidFill>
              </a:rPr>
              <a:t>NAND</a:t>
            </a:r>
            <a:r>
              <a:rPr lang="en-US" sz="3600" dirty="0">
                <a:solidFill>
                  <a:schemeClr val="accent2"/>
                </a:solidFill>
              </a:rPr>
              <a:t> | </a:t>
            </a:r>
            <a:r>
              <a:rPr lang="en-US" sz="3600" u="sng" dirty="0">
                <a:solidFill>
                  <a:schemeClr val="accent2"/>
                </a:solidFill>
              </a:rPr>
              <a:t>NOR</a:t>
            </a:r>
            <a:r>
              <a:rPr lang="en-US" sz="3600" dirty="0">
                <a:solidFill>
                  <a:schemeClr val="accent2"/>
                </a:solidFill>
              </a:rPr>
              <a:t> | </a:t>
            </a:r>
            <a:r>
              <a:rPr lang="en-US" sz="3600" u="sng" dirty="0">
                <a:solidFill>
                  <a:schemeClr val="accent2"/>
                </a:solidFill>
              </a:rPr>
              <a:t>XNOR</a:t>
            </a:r>
            <a:endParaRPr lang="en-US" sz="3600" dirty="0">
              <a:solidFill>
                <a:schemeClr val="accen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descr="1,000+ Best Thank You Images · 100% Free Download · Pexels Stock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2" name="AutoShape 4" descr="1,000+ Best Thank You Images · 100% Free Download · Pexels Stock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414" name="Picture 6" descr="Thankyou Pictures | Download Free Images on Unsplash"/>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107</Words>
  <Application>Microsoft Office PowerPoint</Application>
  <PresentationFormat>On-screen Show (4:3)</PresentationFormat>
  <Paragraphs>18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DIGITAL ELECTRONICS</vt:lpstr>
      <vt:lpstr>Slide 2</vt:lpstr>
      <vt:lpstr>Slide 3</vt:lpstr>
      <vt:lpstr>LOGICAL GATES </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LOGICAL GATES</dc:title>
  <dc:creator>Os</dc:creator>
  <cp:lastModifiedBy>Os</cp:lastModifiedBy>
  <cp:revision>5</cp:revision>
  <dcterms:created xsi:type="dcterms:W3CDTF">2022-07-21T06:50:05Z</dcterms:created>
  <dcterms:modified xsi:type="dcterms:W3CDTF">2022-07-25T08:56:33Z</dcterms:modified>
</cp:coreProperties>
</file>